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9" r:id="rId2"/>
    <p:sldId id="271" r:id="rId3"/>
    <p:sldId id="262" r:id="rId4"/>
    <p:sldId id="265" r:id="rId5"/>
    <p:sldId id="26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0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4B2B1-E59D-485F-AE02-19B6A34F04B2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8E549-200B-4AA0-9B82-C2770068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2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869F8-50B2-45E1-B027-1AAC731C7A3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3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0FA-237C-45BD-AB03-C6538C068E7A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237B-23F8-4EF2-A225-7CF49E7B60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31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0FA-237C-45BD-AB03-C6538C068E7A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237B-23F8-4EF2-A225-7CF49E7B60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03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0FA-237C-45BD-AB03-C6538C068E7A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237B-23F8-4EF2-A225-7CF49E7B60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41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0FA-237C-45BD-AB03-C6538C068E7A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237B-23F8-4EF2-A225-7CF49E7B60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47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0FA-237C-45BD-AB03-C6538C068E7A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237B-23F8-4EF2-A225-7CF49E7B60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86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0FA-237C-45BD-AB03-C6538C068E7A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237B-23F8-4EF2-A225-7CF49E7B60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11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0FA-237C-45BD-AB03-C6538C068E7A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237B-23F8-4EF2-A225-7CF49E7B60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97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0FA-237C-45BD-AB03-C6538C068E7A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237B-23F8-4EF2-A225-7CF49E7B60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2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0FA-237C-45BD-AB03-C6538C068E7A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237B-23F8-4EF2-A225-7CF49E7B60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24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0FA-237C-45BD-AB03-C6538C068E7A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237B-23F8-4EF2-A225-7CF49E7B60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39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0FA-237C-45BD-AB03-C6538C068E7A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237B-23F8-4EF2-A225-7CF49E7B60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39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F00FA-237C-45BD-AB03-C6538C068E7A}" type="datetimeFigureOut">
              <a:rPr lang="ru-RU" smtClean="0"/>
              <a:t>21.08.2023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F237B-23F8-4EF2-A225-7CF49E7B60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0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3.emf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3.png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12.emf"/><Relationship Id="rId5" Type="http://schemas.openxmlformats.org/officeDocument/2006/relationships/image" Target="../media/image17.png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4.bin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9063" y="1828800"/>
            <a:ext cx="6992937" cy="48133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ема: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«Региональная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деятельности (стажировочных площадок) «Детский сад – маршруты развития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подготовила методист центра инновационного сопровождения проектов и программ-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Александровна Горелова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69789" y="4146432"/>
            <a:ext cx="5322498" cy="2277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08D944-F9A4-0CED-D1A7-BCC81FB95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0"/>
          <a:stretch/>
        </p:blipFill>
        <p:spPr>
          <a:xfrm>
            <a:off x="0" y="0"/>
            <a:ext cx="12216984" cy="837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20C462-BE7C-EEC4-9F43-9D2122EE35FB}"/>
              </a:ext>
            </a:extLst>
          </p:cNvPr>
          <p:cNvSpPr txBox="1"/>
          <p:nvPr/>
        </p:nvSpPr>
        <p:spPr>
          <a:xfrm>
            <a:off x="238831" y="66675"/>
            <a:ext cx="729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МОДЕЛЬНЫЙ ЦЕНТР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69D6BE0-E6A8-E5D8-F69A-6718EA29E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1" y="1373668"/>
            <a:ext cx="712924" cy="6537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66" y="837282"/>
            <a:ext cx="4334138" cy="57297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858" y="837282"/>
            <a:ext cx="4337580" cy="572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6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08D944-F9A4-0CED-D1A7-BCC81FB95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0"/>
          <a:stretch/>
        </p:blipFill>
        <p:spPr>
          <a:xfrm>
            <a:off x="0" y="0"/>
            <a:ext cx="12216984" cy="837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20C462-BE7C-EEC4-9F43-9D2122EE35FB}"/>
              </a:ext>
            </a:extLst>
          </p:cNvPr>
          <p:cNvSpPr txBox="1"/>
          <p:nvPr/>
        </p:nvSpPr>
        <p:spPr>
          <a:xfrm>
            <a:off x="238831" y="66675"/>
            <a:ext cx="729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МОДЕЛЬНЫЙ ЦЕНТР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6E4E90-026D-3992-286D-22B65298EBA7}"/>
              </a:ext>
            </a:extLst>
          </p:cNvPr>
          <p:cNvSpPr txBox="1"/>
          <p:nvPr/>
        </p:nvSpPr>
        <p:spPr>
          <a:xfrm>
            <a:off x="1168731" y="1352489"/>
            <a:ext cx="104085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1107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rgbClr val="1107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107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400" b="1" u="sng" dirty="0">
                <a:solidFill>
                  <a:srgbClr val="1107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ресурсного модельного центра (далее-РМЦ)</a:t>
            </a:r>
            <a:r>
              <a:rPr lang="ru-RU" sz="2400" u="sng" dirty="0">
                <a:solidFill>
                  <a:srgbClr val="1107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1107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базе краевого государственного автономного нетипового образовательного учреждения «Краевой центр образования» (</a:t>
            </a:r>
            <a:r>
              <a:rPr lang="ru-RU" sz="2400" dirty="0" smtClean="0">
                <a:solidFill>
                  <a:srgbClr val="1107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– КГАНОУ </a:t>
            </a:r>
            <a:r>
              <a:rPr lang="ru-RU" sz="2400" dirty="0">
                <a:solidFill>
                  <a:srgbClr val="1107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КЦО) функционирующего как стажировочная площадка «Детский сад – маршруты развития», выполняющего </a:t>
            </a:r>
            <a:r>
              <a:rPr lang="ru-RU" sz="2400" b="1" dirty="0">
                <a:solidFill>
                  <a:srgbClr val="1107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организационно-методическое сопровождение деятельности организаций, реализующих образовательные программы дошкольного образования в Хабаровском крае</a:t>
            </a:r>
            <a:endParaRPr lang="ru-RU" sz="2400" b="1" dirty="0">
              <a:solidFill>
                <a:srgbClr val="1107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69D6BE0-E6A8-E5D8-F69A-6718EA29E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1" y="1373668"/>
            <a:ext cx="712924" cy="65376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7EA4C8A8-2FE2-7EA1-D67F-B92EB6E21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26" y="4399477"/>
            <a:ext cx="2121726" cy="190571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157B2496-A89D-E672-7685-6EA4F6CD0B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33" y="4385781"/>
            <a:ext cx="2121726" cy="19080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ACE3A3AE-2D0B-6CE4-72A3-9212AB0FD1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571" y="4408583"/>
            <a:ext cx="2000562" cy="18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2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37FE695-572B-2B17-2DFB-01918F8FFF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t="-6864" b="-2"/>
          <a:stretch/>
        </p:blipFill>
        <p:spPr>
          <a:xfrm flipV="1">
            <a:off x="437182" y="5176064"/>
            <a:ext cx="11436570" cy="2285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4A7A291-E049-581A-F1CB-B9BE34D77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" y="1770972"/>
            <a:ext cx="825687" cy="8256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E68565-FBE0-E61F-C64E-BF5F2E66EF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t="-6864" b="-2"/>
          <a:stretch/>
        </p:blipFill>
        <p:spPr>
          <a:xfrm flipV="1">
            <a:off x="458010" y="2461423"/>
            <a:ext cx="11359618" cy="22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79ADCCC-DABC-B60A-6936-FCF8D7B09F89}"/>
              </a:ext>
            </a:extLst>
          </p:cNvPr>
          <p:cNvSpPr txBox="1"/>
          <p:nvPr/>
        </p:nvSpPr>
        <p:spPr>
          <a:xfrm>
            <a:off x="182571" y="1670449"/>
            <a:ext cx="55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prstClr val="white"/>
                </a:solidFill>
                <a:latin typeface="18VAG Rounded M" panose="020B0500000000000000" pitchFamily="34" charset="0"/>
              </a:rPr>
              <a:t>2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349A6A-EB6F-BA19-3593-0488C3079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0"/>
          <a:stretch/>
        </p:blipFill>
        <p:spPr>
          <a:xfrm>
            <a:off x="-12492" y="0"/>
            <a:ext cx="12216984" cy="7461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2D0A1D4-5E17-4947-D523-A4BBB639AF15}"/>
              </a:ext>
            </a:extLst>
          </p:cNvPr>
          <p:cNvSpPr txBox="1"/>
          <p:nvPr/>
        </p:nvSpPr>
        <p:spPr>
          <a:xfrm>
            <a:off x="874308" y="1098961"/>
            <a:ext cx="1116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1107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РМЦ как структурное подразделение КГАНОУ КЦО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097EA91-B553-E41E-6C5C-F480141FE6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t="-6864" b="-2"/>
          <a:stretch/>
        </p:blipFill>
        <p:spPr>
          <a:xfrm flipV="1">
            <a:off x="505769" y="1462734"/>
            <a:ext cx="11359618" cy="2253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8503F36-FD4F-03E9-ED13-B6EC8C051D2F}"/>
              </a:ext>
            </a:extLst>
          </p:cNvPr>
          <p:cNvSpPr txBox="1"/>
          <p:nvPr/>
        </p:nvSpPr>
        <p:spPr>
          <a:xfrm>
            <a:off x="896711" y="2608391"/>
            <a:ext cx="106914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квалификацию педагогических кадров для инновационной деятельности с учетом требований Программы в условиях работы (</a:t>
            </a:r>
            <a:r>
              <a:rPr lang="ru-RU" b="1" dirty="0" err="1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стажировочных</a:t>
            </a:r>
            <a:r>
              <a:rPr lang="ru-RU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площадок) «Детский сад – маршруты развития», выполняющих организационно-методическое сопровождение деятельности организаций, реализующих образовательные программы дошкольного образования, включая обновление инфраструктуры </a:t>
            </a:r>
            <a:r>
              <a:rPr lang="ru-RU" b="1" dirty="0" err="1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стажировочных</a:t>
            </a:r>
            <a:r>
              <a:rPr lang="ru-RU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площадок в рамках реализации федерального проекта «Современная школа» национального проекта «Образование» в крае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2FD5833-606E-EE39-1E1F-047E699E7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" y="796738"/>
            <a:ext cx="825687" cy="8072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DBB5FE-1A59-07BA-C52D-FF3B80170B06}"/>
              </a:ext>
            </a:extLst>
          </p:cNvPr>
          <p:cNvSpPr txBox="1"/>
          <p:nvPr/>
        </p:nvSpPr>
        <p:spPr>
          <a:xfrm>
            <a:off x="234363" y="761646"/>
            <a:ext cx="55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prstClr val="white"/>
                </a:solidFill>
                <a:latin typeface="18VAG Rounded M" panose="020B0500000000000000" pitchFamily="34" charset="0"/>
              </a:rPr>
              <a:t>1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70A3DA8-DA9E-FFAF-4CF0-C1110E99EF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t="-6864" b="-2"/>
          <a:stretch/>
        </p:blipFill>
        <p:spPr>
          <a:xfrm flipV="1">
            <a:off x="458010" y="4235682"/>
            <a:ext cx="11436570" cy="2269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54879C0-6C74-3311-C6EE-D0799646D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" y="3545999"/>
            <a:ext cx="825687" cy="8256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25ABE32-E658-2ECA-A68A-1C651F3442F8}"/>
              </a:ext>
            </a:extLst>
          </p:cNvPr>
          <p:cNvSpPr txBox="1"/>
          <p:nvPr/>
        </p:nvSpPr>
        <p:spPr>
          <a:xfrm>
            <a:off x="169133" y="3540802"/>
            <a:ext cx="55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prstClr val="white"/>
                </a:solidFill>
                <a:latin typeface="18VAG Rounded M" panose="020B0500000000000000" pitchFamily="34" charset="0"/>
              </a:rPr>
              <a:t>3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EC468BE-786A-4C7C-D36E-CC96AC591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t="-6864" b="-2"/>
          <a:stretch/>
        </p:blipFill>
        <p:spPr>
          <a:xfrm flipV="1">
            <a:off x="1045760" y="13681297"/>
            <a:ext cx="11266808" cy="22506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B21D93C-8AFD-DD28-2721-D05DB7F7E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2" y="12999709"/>
            <a:ext cx="825687" cy="8256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01A61BD-F017-3596-F41E-37B51798A1BD}"/>
              </a:ext>
            </a:extLst>
          </p:cNvPr>
          <p:cNvSpPr txBox="1"/>
          <p:nvPr/>
        </p:nvSpPr>
        <p:spPr>
          <a:xfrm>
            <a:off x="338178" y="53042"/>
            <a:ext cx="194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18VAG Rounded M" panose="020B0500000000000000" pitchFamily="34" charset="0"/>
              </a:rPr>
              <a:t>ЗАДАЧИ</a:t>
            </a:r>
            <a:endParaRPr lang="ru-RU" sz="3200" b="1" dirty="0">
              <a:solidFill>
                <a:prstClr val="white"/>
              </a:solidFill>
              <a:latin typeface="18VAG Rounded M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D47272B-EDD1-87A3-6A26-125E6403AD45}"/>
              </a:ext>
            </a:extLst>
          </p:cNvPr>
          <p:cNvSpPr txBox="1"/>
          <p:nvPr/>
        </p:nvSpPr>
        <p:spPr>
          <a:xfrm>
            <a:off x="874309" y="1616240"/>
            <a:ext cx="10844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1107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Региональную модель деятельности (</a:t>
            </a:r>
            <a:r>
              <a:rPr lang="ru-RU" b="1" dirty="0" err="1">
                <a:solidFill>
                  <a:srgbClr val="1107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стажировочных</a:t>
            </a:r>
            <a:r>
              <a:rPr lang="ru-RU" b="1" dirty="0">
                <a:solidFill>
                  <a:srgbClr val="1107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площадок) «Детский сад – маршруты развития», выполняющую организационно- методическое сопровождение организаций, реализующих образовательные программы дошкольного образования</a:t>
            </a:r>
            <a:endParaRPr lang="ru-RU" b="1" dirty="0">
              <a:solidFill>
                <a:srgbClr val="0D39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EF5D2FD-1061-557D-D114-5AA914DDCE36}"/>
              </a:ext>
            </a:extLst>
          </p:cNvPr>
          <p:cNvSpPr txBox="1"/>
          <p:nvPr/>
        </p:nvSpPr>
        <p:spPr>
          <a:xfrm>
            <a:off x="874309" y="4603261"/>
            <a:ext cx="1104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107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Предоставить организационно-методическое сопровождение организаций, реализующих образовательные программы дошкольного образования</a:t>
            </a:r>
            <a:endParaRPr lang="ru-RU" b="1" dirty="0">
              <a:solidFill>
                <a:srgbClr val="0D39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EB6F259-4113-94DB-EBED-1D079F5D11DB}"/>
              </a:ext>
            </a:extLst>
          </p:cNvPr>
          <p:cNvSpPr txBox="1"/>
          <p:nvPr/>
        </p:nvSpPr>
        <p:spPr>
          <a:xfrm>
            <a:off x="1362758" y="13092174"/>
            <a:ext cx="1102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D3991"/>
                </a:solidFill>
                <a:latin typeface="18VAG Rounded M" panose="020B0500000000000000" pitchFamily="34" charset="0"/>
              </a:rPr>
              <a:t>Разработать механизмы получения профессионального образования на уровне ООО и СОО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77A672E-81ED-626B-2B21-4CDBA5B80457}"/>
              </a:ext>
            </a:extLst>
          </p:cNvPr>
          <p:cNvSpPr txBox="1"/>
          <p:nvPr/>
        </p:nvSpPr>
        <p:spPr>
          <a:xfrm>
            <a:off x="635891" y="12943777"/>
            <a:ext cx="550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prstClr val="white"/>
                </a:solidFill>
                <a:latin typeface="18VAG Rounded M" panose="020B0500000000000000" pitchFamily="34" charset="0"/>
              </a:rPr>
              <a:t>5</a:t>
            </a:r>
            <a:endParaRPr lang="ru-RU" sz="4800" b="1" dirty="0">
              <a:solidFill>
                <a:prstClr val="white"/>
              </a:solidFill>
              <a:latin typeface="18VAG Rounded M" panose="020B0500000000000000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4EDADEB-A4D2-AB54-20E3-2B6314178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7" y="4484192"/>
            <a:ext cx="825687" cy="83171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90869C3-6C31-582C-3497-8E883BEE0946}"/>
              </a:ext>
            </a:extLst>
          </p:cNvPr>
          <p:cNvSpPr txBox="1"/>
          <p:nvPr/>
        </p:nvSpPr>
        <p:spPr>
          <a:xfrm>
            <a:off x="148252" y="4427949"/>
            <a:ext cx="55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prstClr val="white"/>
                </a:solidFill>
                <a:latin typeface="18VAG Rounded M" panose="020B0500000000000000" pitchFamily="34" charset="0"/>
              </a:rPr>
              <a:t>4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A034B44-10A4-674A-86EC-373E2DD3E0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t="-6864" b="-2"/>
          <a:stretch/>
        </p:blipFill>
        <p:spPr>
          <a:xfrm flipV="1">
            <a:off x="478393" y="6454399"/>
            <a:ext cx="11436570" cy="22857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FC96670-68E3-01BC-0F39-EE04752EAC47}"/>
              </a:ext>
            </a:extLst>
          </p:cNvPr>
          <p:cNvSpPr txBox="1"/>
          <p:nvPr/>
        </p:nvSpPr>
        <p:spPr>
          <a:xfrm>
            <a:off x="874308" y="5362011"/>
            <a:ext cx="10839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методическую, диагностическую и консультативную помощь педагогам и узким специалистам, реализующим образовательные программы дошкольного образования в практико-ориентированной деятельности дошкольных образовательных организаций в муниципальных районах края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11782A9A-43A6-C747-E26D-8E1420744C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" y="5762527"/>
            <a:ext cx="825687" cy="83171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9D8CC43-87E1-041A-DC6D-F239A99FFB09}"/>
              </a:ext>
            </a:extLst>
          </p:cNvPr>
          <p:cNvSpPr txBox="1"/>
          <p:nvPr/>
        </p:nvSpPr>
        <p:spPr>
          <a:xfrm>
            <a:off x="142969" y="5706284"/>
            <a:ext cx="55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prstClr val="white"/>
                </a:solidFill>
                <a:latin typeface="18VAG Rounded M" panose="020B0500000000000000" pitchFamily="34" charset="0"/>
              </a:rPr>
              <a:t>5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0771747B-6008-6EA5-04BB-C17B2F05E8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t="-6864" b="-2"/>
          <a:stretch/>
        </p:blipFill>
        <p:spPr>
          <a:xfrm flipV="1">
            <a:off x="12107130" y="13220416"/>
            <a:ext cx="11436570" cy="22857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9FF21FC-BEDA-097C-B89C-4DC997E1A736}"/>
              </a:ext>
            </a:extLst>
          </p:cNvPr>
          <p:cNvSpPr txBox="1"/>
          <p:nvPr/>
        </p:nvSpPr>
        <p:spPr>
          <a:xfrm>
            <a:off x="12597504" y="12016387"/>
            <a:ext cx="1115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D3991"/>
                </a:solidFill>
                <a:latin typeface="18VAG Rounded M" panose="020B0500000000000000" pitchFamily="34" charset="0"/>
              </a:rPr>
              <a:t>Разработать критерии и показатели эффективности системы профориентации. Выявить ключевые точки профориентационных  диагностик для выстраивания индивидуального образовательного маршрута. Построение личностно профессионального плана 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047C0A3C-0541-CB25-5DBF-6F767CCD7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255" y="12528544"/>
            <a:ext cx="825687" cy="83171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E5276C5-76B4-0E82-E837-66EEBED80F21}"/>
              </a:ext>
            </a:extLst>
          </p:cNvPr>
          <p:cNvSpPr txBox="1"/>
          <p:nvPr/>
        </p:nvSpPr>
        <p:spPr>
          <a:xfrm>
            <a:off x="11818200" y="12472301"/>
            <a:ext cx="55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prstClr val="white"/>
                </a:solidFill>
                <a:latin typeface="18VAG Rounded M" panose="020B05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3245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Рисунок 2072">
            <a:extLst>
              <a:ext uri="{FF2B5EF4-FFF2-40B4-BE49-F238E27FC236}">
                <a16:creationId xmlns="" xmlns:a16="http://schemas.microsoft.com/office/drawing/2014/main" id="{31FC0034-55A7-491B-8586-9739FBD2EB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1" t="-60074" b="-4"/>
          <a:stretch/>
        </p:blipFill>
        <p:spPr>
          <a:xfrm rot="5400000" flipV="1">
            <a:off x="7848604" y="2586847"/>
            <a:ext cx="1444996" cy="76425"/>
          </a:xfrm>
          <a:prstGeom prst="rect">
            <a:avLst/>
          </a:prstGeom>
        </p:spPr>
      </p:pic>
      <p:pic>
        <p:nvPicPr>
          <p:cNvPr id="2064" name="Рисунок 2063">
            <a:extLst>
              <a:ext uri="{FF2B5EF4-FFF2-40B4-BE49-F238E27FC236}">
                <a16:creationId xmlns="" xmlns:a16="http://schemas.microsoft.com/office/drawing/2014/main" id="{0BA01C88-27F9-A2D1-A20E-4674A87E01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1" t="-60074" b="-4"/>
          <a:stretch/>
        </p:blipFill>
        <p:spPr>
          <a:xfrm rot="5400000" flipV="1">
            <a:off x="-242182" y="5854252"/>
            <a:ext cx="1562528" cy="8250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DA1A1992-0206-1D34-A291-7318E27667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1" t="-60074" b="-4"/>
          <a:stretch/>
        </p:blipFill>
        <p:spPr>
          <a:xfrm rot="5400000" flipV="1">
            <a:off x="-421436" y="2808335"/>
            <a:ext cx="1861142" cy="9827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BBCBE802-4C1B-7E94-B0E8-B5D8C93D82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5" y="1443016"/>
            <a:ext cx="2787631" cy="510116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74D388A-5223-EE7E-400E-56376447A35F}"/>
              </a:ext>
            </a:extLst>
          </p:cNvPr>
          <p:cNvSpPr/>
          <p:nvPr/>
        </p:nvSpPr>
        <p:spPr>
          <a:xfrm>
            <a:off x="8490117" y="853071"/>
            <a:ext cx="2447529" cy="424381"/>
          </a:xfrm>
          <a:prstGeom prst="rect">
            <a:avLst/>
          </a:prstGeom>
          <a:solidFill>
            <a:srgbClr val="52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D2C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6CD4DDF2-3F9A-2C2D-CF92-844786441FB0}"/>
              </a:ext>
            </a:extLst>
          </p:cNvPr>
          <p:cNvSpPr/>
          <p:nvPr/>
        </p:nvSpPr>
        <p:spPr>
          <a:xfrm>
            <a:off x="466690" y="3983189"/>
            <a:ext cx="2061726" cy="424381"/>
          </a:xfrm>
          <a:prstGeom prst="rect">
            <a:avLst/>
          </a:prstGeom>
          <a:solidFill>
            <a:srgbClr val="359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7D3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B3B66B24-BF81-FCBF-18BC-25FF508B0A8A}"/>
              </a:ext>
            </a:extLst>
          </p:cNvPr>
          <p:cNvSpPr/>
          <p:nvPr/>
        </p:nvSpPr>
        <p:spPr>
          <a:xfrm>
            <a:off x="441529" y="874727"/>
            <a:ext cx="2061726" cy="424381"/>
          </a:xfrm>
          <a:prstGeom prst="rect">
            <a:avLst/>
          </a:prstGeom>
          <a:solidFill>
            <a:srgbClr val="227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D2C0"/>
              </a:solidFill>
            </a:endParaRPr>
          </a:p>
        </p:txBody>
      </p:sp>
      <p:graphicFrame>
        <p:nvGraphicFramePr>
          <p:cNvPr id="32" name="Объект 31">
            <a:extLst>
              <a:ext uri="{FF2B5EF4-FFF2-40B4-BE49-F238E27FC236}">
                <a16:creationId xmlns="" xmlns:a16="http://schemas.microsoft.com/office/drawing/2014/main" id="{19C8D672-3E15-E85E-40A0-71B363DDE7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37646" y="5035494"/>
          <a:ext cx="5111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CorelDRAW" r:id="rId8" imgW="510718" imgH="501797" progId="CorelDraw.Graphic.21">
                  <p:embed/>
                </p:oleObj>
              </mc:Choice>
              <mc:Fallback>
                <p:oleObj name="CorelDRAW" r:id="rId8" imgW="510718" imgH="501797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37646" y="5035494"/>
                        <a:ext cx="51117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CDAFE98-7C24-B587-4911-D4CF02A41E94}"/>
              </a:ext>
            </a:extLst>
          </p:cNvPr>
          <p:cNvSpPr txBox="1"/>
          <p:nvPr/>
        </p:nvSpPr>
        <p:spPr>
          <a:xfrm>
            <a:off x="534282" y="924618"/>
            <a:ext cx="18576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>
                <a:solidFill>
                  <a:prstClr val="white"/>
                </a:solidFill>
                <a:latin typeface="Houschka Rounded Bold" panose="020F0503000000020003" pitchFamily="34" charset="-52"/>
                <a:cs typeface="Times New Roman" panose="02020603050405020304" pitchFamily="18" charset="0"/>
              </a:rPr>
              <a:t>Руководители ДОО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F48E9D0-9243-F839-0B89-0EA650A6E290}"/>
              </a:ext>
            </a:extLst>
          </p:cNvPr>
          <p:cNvSpPr txBox="1"/>
          <p:nvPr/>
        </p:nvSpPr>
        <p:spPr>
          <a:xfrm>
            <a:off x="705025" y="4062785"/>
            <a:ext cx="14279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>
                <a:solidFill>
                  <a:prstClr val="white"/>
                </a:solidFill>
                <a:latin typeface="Houschka Rounded Bold" panose="020F0503000000020003" pitchFamily="34" charset="-52"/>
                <a:cs typeface="Times New Roman" panose="02020603050405020304" pitchFamily="18" charset="0"/>
              </a:rPr>
              <a:t>Педагоги ДОО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339D9D7-9B03-9FF7-10A7-34D6E4881C5F}"/>
              </a:ext>
            </a:extLst>
          </p:cNvPr>
          <p:cNvSpPr txBox="1"/>
          <p:nvPr/>
        </p:nvSpPr>
        <p:spPr>
          <a:xfrm>
            <a:off x="8530831" y="3766816"/>
            <a:ext cx="2747715" cy="646331"/>
          </a:xfrm>
          <a:prstGeom prst="rect">
            <a:avLst/>
          </a:prstGeom>
          <a:solidFill>
            <a:srgbClr val="5BD3EF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  <a:latin typeface="Houschka Rounded Bold" panose="020F0503000000020003" pitchFamily="34" charset="-52"/>
                <a:cs typeface="Times New Roman" panose="02020603050405020304" pitchFamily="18" charset="0"/>
              </a:rPr>
              <a:t>Студенты педагогических вузов и педагогических колледжей Хабаровского края: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48164F55-1660-92C0-E007-BC6F62F2ADEB}"/>
              </a:ext>
            </a:extLst>
          </p:cNvPr>
          <p:cNvSpPr/>
          <p:nvPr/>
        </p:nvSpPr>
        <p:spPr>
          <a:xfrm>
            <a:off x="10811249" y="668422"/>
            <a:ext cx="736425" cy="692286"/>
          </a:xfrm>
          <a:prstGeom prst="ellipse">
            <a:avLst/>
          </a:prstGeom>
          <a:solidFill>
            <a:srgbClr val="52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2" name="Объект 41">
            <a:extLst>
              <a:ext uri="{FF2B5EF4-FFF2-40B4-BE49-F238E27FC236}">
                <a16:creationId xmlns="" xmlns:a16="http://schemas.microsoft.com/office/drawing/2014/main" id="{9567AE9C-6833-A437-542E-B38B4DDA4B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96805" y="769346"/>
          <a:ext cx="373406" cy="47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CorelDRAW" r:id="rId10" imgW="334566" imgH="426788" progId="CorelDraw.Graphic.21">
                  <p:embed/>
                </p:oleObj>
              </mc:Choice>
              <mc:Fallback>
                <p:oleObj name="CorelDRAW" r:id="rId10" imgW="334566" imgH="426788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96805" y="769346"/>
                        <a:ext cx="373406" cy="476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697DC97C-D3FD-C4B8-A789-704560794954}"/>
              </a:ext>
            </a:extLst>
          </p:cNvPr>
          <p:cNvSpPr/>
          <p:nvPr/>
        </p:nvSpPr>
        <p:spPr>
          <a:xfrm>
            <a:off x="11112681" y="3691887"/>
            <a:ext cx="855199" cy="761112"/>
          </a:xfrm>
          <a:prstGeom prst="ellipse">
            <a:avLst/>
          </a:prstGeom>
          <a:solidFill>
            <a:srgbClr val="98E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5" name="Объект 44">
            <a:extLst>
              <a:ext uri="{FF2B5EF4-FFF2-40B4-BE49-F238E27FC236}">
                <a16:creationId xmlns="" xmlns:a16="http://schemas.microsoft.com/office/drawing/2014/main" id="{3DE0D2BE-4E0B-AB47-562B-950E0B9434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12419" y="3821712"/>
          <a:ext cx="687074" cy="560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CorelDRAW" r:id="rId12" imgW="384721" imgH="280749" progId="CorelDraw.Graphic.21">
                  <p:embed/>
                </p:oleObj>
              </mc:Choice>
              <mc:Fallback>
                <p:oleObj name="CorelDRAW" r:id="rId12" imgW="384721" imgH="280749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212419" y="3821712"/>
                        <a:ext cx="687074" cy="560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0D2B3B76-3CB6-A9C3-8A19-68EFCF31F9D4}"/>
              </a:ext>
            </a:extLst>
          </p:cNvPr>
          <p:cNvSpPr/>
          <p:nvPr/>
        </p:nvSpPr>
        <p:spPr>
          <a:xfrm>
            <a:off x="2370363" y="769346"/>
            <a:ext cx="668928" cy="647438"/>
          </a:xfrm>
          <a:prstGeom prst="ellipse">
            <a:avLst/>
          </a:prstGeom>
          <a:solidFill>
            <a:srgbClr val="237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8" name="Объект 47">
            <a:extLst>
              <a:ext uri="{FF2B5EF4-FFF2-40B4-BE49-F238E27FC236}">
                <a16:creationId xmlns="" xmlns:a16="http://schemas.microsoft.com/office/drawing/2014/main" id="{F5BCD3A7-0A3C-FECB-0BB6-3064F1E33C3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68465" y="845887"/>
          <a:ext cx="507895" cy="46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CorelDRAW" r:id="rId14" imgW="541606" imgH="502104" progId="CorelDraw.Graphic.21">
                  <p:embed/>
                </p:oleObj>
              </mc:Choice>
              <mc:Fallback>
                <p:oleObj name="CorelDRAW" r:id="rId14" imgW="541606" imgH="50210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68465" y="845887"/>
                        <a:ext cx="507895" cy="462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52F0F463-2B2B-D86F-CB5D-704BC11286EA}"/>
              </a:ext>
            </a:extLst>
          </p:cNvPr>
          <p:cNvSpPr/>
          <p:nvPr/>
        </p:nvSpPr>
        <p:spPr>
          <a:xfrm>
            <a:off x="2189255" y="3798191"/>
            <a:ext cx="734575" cy="693709"/>
          </a:xfrm>
          <a:prstGeom prst="ellipse">
            <a:avLst/>
          </a:prstGeom>
          <a:solidFill>
            <a:srgbClr val="359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0" name="Объект 49">
            <a:extLst>
              <a:ext uri="{FF2B5EF4-FFF2-40B4-BE49-F238E27FC236}">
                <a16:creationId xmlns="" xmlns:a16="http://schemas.microsoft.com/office/drawing/2014/main" id="{7FC461F5-7097-4816-EB8F-8C4E5BC74D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0795" y="3894249"/>
          <a:ext cx="594403" cy="473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CorelDRAW" r:id="rId16" imgW="661793" imgH="526596" progId="CorelDraw.Graphic.21">
                  <p:embed/>
                </p:oleObj>
              </mc:Choice>
              <mc:Fallback>
                <p:oleObj name="CorelDRAW" r:id="rId16" imgW="661793" imgH="526596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80795" y="3894249"/>
                        <a:ext cx="594403" cy="473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4F9D125-E65B-A132-686D-1DDDB10C46F8}"/>
              </a:ext>
            </a:extLst>
          </p:cNvPr>
          <p:cNvSpPr txBox="1"/>
          <p:nvPr/>
        </p:nvSpPr>
        <p:spPr>
          <a:xfrm>
            <a:off x="8669380" y="905052"/>
            <a:ext cx="21381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>
                <a:solidFill>
                  <a:prstClr val="white"/>
                </a:solidFill>
                <a:latin typeface="Houschka Rounded Bold" panose="020F0503000000020003" pitchFamily="34" charset="-52"/>
                <a:cs typeface="Times New Roman" panose="02020603050405020304" pitchFamily="18" charset="0"/>
              </a:rPr>
              <a:t>Узкие специалисты ДОО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F4DF3983-C394-4DFA-3C84-E06EE9F6987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543866" y="2752292"/>
            <a:ext cx="239026" cy="10621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FAC719D-24AA-CEAF-48A2-99A8085B845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527660" y="2218588"/>
            <a:ext cx="239028" cy="10621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B83CE8C0-89AC-4A19-AFF5-648CB4F6271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539467" y="3265533"/>
            <a:ext cx="239026" cy="10621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5AF99BE-C29A-84AB-0C31-1F1E2C5A8D3E}"/>
              </a:ext>
            </a:extLst>
          </p:cNvPr>
          <p:cNvSpPr txBox="1"/>
          <p:nvPr/>
        </p:nvSpPr>
        <p:spPr>
          <a:xfrm>
            <a:off x="477892" y="1434457"/>
            <a:ext cx="2740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prstClr val="white"/>
                </a:solidFill>
                <a:latin typeface="Houschka Pro DemiBold" panose="02000503000000020003" pitchFamily="50" charset="-52"/>
                <a:cs typeface="Times New Roman" panose="02020603050405020304" pitchFamily="18" charset="0"/>
              </a:rPr>
              <a:t>Сформированность управленческих компетенций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883FCC61-A5DB-162E-2E25-8621ADF5B226}"/>
              </a:ext>
            </a:extLst>
          </p:cNvPr>
          <p:cNvSpPr txBox="1"/>
          <p:nvPr/>
        </p:nvSpPr>
        <p:spPr>
          <a:xfrm>
            <a:off x="747169" y="2090163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образовательными ресурсами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342A924-AA1E-10BB-135A-49DD7E4161AB}"/>
              </a:ext>
            </a:extLst>
          </p:cNvPr>
          <p:cNvSpPr txBox="1"/>
          <p:nvPr/>
        </p:nvSpPr>
        <p:spPr>
          <a:xfrm>
            <a:off x="738054" y="2664857"/>
            <a:ext cx="30672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кадровая политика</a:t>
            </a:r>
          </a:p>
        </p:txBody>
      </p:sp>
      <p:sp>
        <p:nvSpPr>
          <p:cNvPr id="2048" name="TextBox 2047">
            <a:extLst>
              <a:ext uri="{FF2B5EF4-FFF2-40B4-BE49-F238E27FC236}">
                <a16:creationId xmlns="" xmlns:a16="http://schemas.microsoft.com/office/drawing/2014/main" id="{23132586-2E69-E833-A9E4-44754F79A085}"/>
              </a:ext>
            </a:extLst>
          </p:cNvPr>
          <p:cNvSpPr txBox="1"/>
          <p:nvPr/>
        </p:nvSpPr>
        <p:spPr>
          <a:xfrm>
            <a:off x="747168" y="3081337"/>
            <a:ext cx="2793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коррекция базовых процессов</a:t>
            </a:r>
          </a:p>
        </p:txBody>
      </p:sp>
      <p:pic>
        <p:nvPicPr>
          <p:cNvPr id="2063" name="Рисунок 2062">
            <a:extLst>
              <a:ext uri="{FF2B5EF4-FFF2-40B4-BE49-F238E27FC236}">
                <a16:creationId xmlns="" xmlns:a16="http://schemas.microsoft.com/office/drawing/2014/main" id="{42B80DB5-851D-E228-5A33-7B09458196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3" y="4604125"/>
            <a:ext cx="2787631" cy="510116"/>
          </a:xfrm>
          <a:prstGeom prst="rect">
            <a:avLst/>
          </a:prstGeom>
        </p:spPr>
      </p:pic>
      <p:pic>
        <p:nvPicPr>
          <p:cNvPr id="2065" name="Рисунок 2064">
            <a:extLst>
              <a:ext uri="{FF2B5EF4-FFF2-40B4-BE49-F238E27FC236}">
                <a16:creationId xmlns="" xmlns:a16="http://schemas.microsoft.com/office/drawing/2014/main" id="{1D4800BC-25A9-9B92-4D95-BD869069393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560140" y="5873209"/>
            <a:ext cx="239026" cy="106217"/>
          </a:xfrm>
          <a:prstGeom prst="rect">
            <a:avLst/>
          </a:prstGeom>
        </p:spPr>
      </p:pic>
      <p:pic>
        <p:nvPicPr>
          <p:cNvPr id="2066" name="Рисунок 2065">
            <a:extLst>
              <a:ext uri="{FF2B5EF4-FFF2-40B4-BE49-F238E27FC236}">
                <a16:creationId xmlns="" xmlns:a16="http://schemas.microsoft.com/office/drawing/2014/main" id="{2A68CC29-8154-DB74-A934-89C81E04752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564030" y="5379697"/>
            <a:ext cx="239028" cy="106218"/>
          </a:xfrm>
          <a:prstGeom prst="rect">
            <a:avLst/>
          </a:prstGeom>
        </p:spPr>
      </p:pic>
      <p:pic>
        <p:nvPicPr>
          <p:cNvPr id="2067" name="Рисунок 2066">
            <a:extLst>
              <a:ext uri="{FF2B5EF4-FFF2-40B4-BE49-F238E27FC236}">
                <a16:creationId xmlns="" xmlns:a16="http://schemas.microsoft.com/office/drawing/2014/main" id="{5A157556-A19A-1CCE-2AD3-ABC0194433D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566630" y="6346323"/>
            <a:ext cx="239026" cy="106217"/>
          </a:xfrm>
          <a:prstGeom prst="rect">
            <a:avLst/>
          </a:prstGeom>
        </p:spPr>
      </p:pic>
      <p:sp>
        <p:nvSpPr>
          <p:cNvPr id="2068" name="TextBox 2067">
            <a:extLst>
              <a:ext uri="{FF2B5EF4-FFF2-40B4-BE49-F238E27FC236}">
                <a16:creationId xmlns="" xmlns:a16="http://schemas.microsoft.com/office/drawing/2014/main" id="{356C2539-3ED2-B9FF-C7E6-175CBC6154B7}"/>
              </a:ext>
            </a:extLst>
          </p:cNvPr>
          <p:cNvSpPr txBox="1"/>
          <p:nvPr/>
        </p:nvSpPr>
        <p:spPr>
          <a:xfrm>
            <a:off x="474070" y="4595566"/>
            <a:ext cx="2740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prstClr val="white"/>
                </a:solidFill>
                <a:latin typeface="Houschka Pro DemiBold" panose="02000503000000020003" pitchFamily="50" charset="-52"/>
                <a:cs typeface="Times New Roman" panose="02020603050405020304" pitchFamily="18" charset="0"/>
              </a:rPr>
              <a:t>Сформированность педагогических компетенций</a:t>
            </a:r>
          </a:p>
        </p:txBody>
      </p:sp>
      <p:sp>
        <p:nvSpPr>
          <p:cNvPr id="2069" name="TextBox 2068">
            <a:extLst>
              <a:ext uri="{FF2B5EF4-FFF2-40B4-BE49-F238E27FC236}">
                <a16:creationId xmlns="" xmlns:a16="http://schemas.microsoft.com/office/drawing/2014/main" id="{399371E7-0DD1-CEA6-1047-CF4EACD8ACDE}"/>
              </a:ext>
            </a:extLst>
          </p:cNvPr>
          <p:cNvSpPr txBox="1"/>
          <p:nvPr/>
        </p:nvSpPr>
        <p:spPr>
          <a:xfrm>
            <a:off x="766688" y="5271778"/>
            <a:ext cx="30672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 в работе с детьми</a:t>
            </a:r>
          </a:p>
        </p:txBody>
      </p:sp>
      <p:sp>
        <p:nvSpPr>
          <p:cNvPr id="2070" name="TextBox 2069">
            <a:extLst>
              <a:ext uri="{FF2B5EF4-FFF2-40B4-BE49-F238E27FC236}">
                <a16:creationId xmlns="" xmlns:a16="http://schemas.microsoft.com/office/drawing/2014/main" id="{CA953481-1637-E44A-AB7A-3A3F00961787}"/>
              </a:ext>
            </a:extLst>
          </p:cNvPr>
          <p:cNvSpPr txBox="1"/>
          <p:nvPr/>
        </p:nvSpPr>
        <p:spPr>
          <a:xfrm>
            <a:off x="782810" y="5669793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субъектами педагогического процесса</a:t>
            </a:r>
          </a:p>
        </p:txBody>
      </p:sp>
      <p:sp>
        <p:nvSpPr>
          <p:cNvPr id="2071" name="TextBox 2070">
            <a:extLst>
              <a:ext uri="{FF2B5EF4-FFF2-40B4-BE49-F238E27FC236}">
                <a16:creationId xmlns="" xmlns:a16="http://schemas.microsoft.com/office/drawing/2014/main" id="{AD5BB4E0-43C3-0A1B-04B9-9304701C6DE0}"/>
              </a:ext>
            </a:extLst>
          </p:cNvPr>
          <p:cNvSpPr txBox="1"/>
          <p:nvPr/>
        </p:nvSpPr>
        <p:spPr>
          <a:xfrm>
            <a:off x="766687" y="6198412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Компетентное самообразование и самосовершенствование</a:t>
            </a:r>
          </a:p>
        </p:txBody>
      </p:sp>
      <p:pic>
        <p:nvPicPr>
          <p:cNvPr id="2072" name="Рисунок 2071">
            <a:extLst>
              <a:ext uri="{FF2B5EF4-FFF2-40B4-BE49-F238E27FC236}">
                <a16:creationId xmlns="" xmlns:a16="http://schemas.microsoft.com/office/drawing/2014/main" id="{13DB45A3-972D-3982-154E-05AD6069D2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49" y="1397532"/>
            <a:ext cx="3056025" cy="509286"/>
          </a:xfrm>
          <a:prstGeom prst="rect">
            <a:avLst/>
          </a:prstGeom>
        </p:spPr>
      </p:pic>
      <p:pic>
        <p:nvPicPr>
          <p:cNvPr id="2074" name="Рисунок 2073">
            <a:extLst>
              <a:ext uri="{FF2B5EF4-FFF2-40B4-BE49-F238E27FC236}">
                <a16:creationId xmlns="" xmlns:a16="http://schemas.microsoft.com/office/drawing/2014/main" id="{74470501-16EA-92D9-B5EF-3BF5592D9AD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8586613" y="2685524"/>
            <a:ext cx="239026" cy="106044"/>
          </a:xfrm>
          <a:prstGeom prst="rect">
            <a:avLst/>
          </a:prstGeom>
        </p:spPr>
      </p:pic>
      <p:pic>
        <p:nvPicPr>
          <p:cNvPr id="2075" name="Рисунок 2074">
            <a:extLst>
              <a:ext uri="{FF2B5EF4-FFF2-40B4-BE49-F238E27FC236}">
                <a16:creationId xmlns="" xmlns:a16="http://schemas.microsoft.com/office/drawing/2014/main" id="{360DCC18-98B0-41F6-BF7C-570F7322E11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8590503" y="2192012"/>
            <a:ext cx="239028" cy="106045"/>
          </a:xfrm>
          <a:prstGeom prst="rect">
            <a:avLst/>
          </a:prstGeom>
        </p:spPr>
      </p:pic>
      <p:pic>
        <p:nvPicPr>
          <p:cNvPr id="2076" name="Рисунок 2075">
            <a:extLst>
              <a:ext uri="{FF2B5EF4-FFF2-40B4-BE49-F238E27FC236}">
                <a16:creationId xmlns="" xmlns:a16="http://schemas.microsoft.com/office/drawing/2014/main" id="{6207D39C-3BB8-90D7-CC03-3C2BB9CA9D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8593103" y="3158638"/>
            <a:ext cx="239026" cy="106044"/>
          </a:xfrm>
          <a:prstGeom prst="rect">
            <a:avLst/>
          </a:prstGeom>
        </p:spPr>
      </p:pic>
      <p:sp>
        <p:nvSpPr>
          <p:cNvPr id="2077" name="TextBox 2076">
            <a:extLst>
              <a:ext uri="{FF2B5EF4-FFF2-40B4-BE49-F238E27FC236}">
                <a16:creationId xmlns="" xmlns:a16="http://schemas.microsoft.com/office/drawing/2014/main" id="{FE239E53-298C-8000-19E9-8B285B581692}"/>
              </a:ext>
            </a:extLst>
          </p:cNvPr>
          <p:cNvSpPr txBox="1"/>
          <p:nvPr/>
        </p:nvSpPr>
        <p:spPr>
          <a:xfrm>
            <a:off x="8530396" y="1388143"/>
            <a:ext cx="2926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prstClr val="white"/>
                </a:solidFill>
                <a:latin typeface="Houschka Pro DemiBold" panose="02000503000000020003" pitchFamily="50" charset="-52"/>
                <a:cs typeface="Times New Roman" panose="02020603050405020304" pitchFamily="18" charset="0"/>
              </a:rPr>
              <a:t>Сформированность специальных профессиональных компетенций</a:t>
            </a:r>
          </a:p>
        </p:txBody>
      </p:sp>
      <p:sp>
        <p:nvSpPr>
          <p:cNvPr id="2078" name="TextBox 2077">
            <a:extLst>
              <a:ext uri="{FF2B5EF4-FFF2-40B4-BE49-F238E27FC236}">
                <a16:creationId xmlns="" xmlns:a16="http://schemas.microsoft.com/office/drawing/2014/main" id="{B6EB16B1-A415-5368-1C10-D4CA2164BDC9}"/>
              </a:ext>
            </a:extLst>
          </p:cNvPr>
          <p:cNvSpPr txBox="1"/>
          <p:nvPr/>
        </p:nvSpPr>
        <p:spPr>
          <a:xfrm>
            <a:off x="8794426" y="2033369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и интеграция профессиональных знаний</a:t>
            </a:r>
          </a:p>
        </p:txBody>
      </p:sp>
      <p:sp>
        <p:nvSpPr>
          <p:cNvPr id="2079" name="TextBox 2078">
            <a:extLst>
              <a:ext uri="{FF2B5EF4-FFF2-40B4-BE49-F238E27FC236}">
                <a16:creationId xmlns="" xmlns:a16="http://schemas.microsoft.com/office/drawing/2014/main" id="{4A0335E8-0D6A-351D-82F9-908490D686B5}"/>
              </a:ext>
            </a:extLst>
          </p:cNvPr>
          <p:cNvSpPr txBox="1"/>
          <p:nvPr/>
        </p:nvSpPr>
        <p:spPr>
          <a:xfrm>
            <a:off x="8820531" y="2503287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выполнение профессиональной деятельности</a:t>
            </a:r>
          </a:p>
        </p:txBody>
      </p:sp>
      <p:sp>
        <p:nvSpPr>
          <p:cNvPr id="2080" name="TextBox 2079">
            <a:extLst>
              <a:ext uri="{FF2B5EF4-FFF2-40B4-BE49-F238E27FC236}">
                <a16:creationId xmlns="" xmlns:a16="http://schemas.microsoft.com/office/drawing/2014/main" id="{ED8D7A1F-6830-B941-71DE-3F72D9F0CD0B}"/>
              </a:ext>
            </a:extLst>
          </p:cNvPr>
          <p:cNvSpPr txBox="1"/>
          <p:nvPr/>
        </p:nvSpPr>
        <p:spPr>
          <a:xfrm>
            <a:off x="8852446" y="2939260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реакция на профессиональные «вызовы»</a:t>
            </a:r>
          </a:p>
        </p:txBody>
      </p:sp>
      <p:pic>
        <p:nvPicPr>
          <p:cNvPr id="2081" name="Рисунок 2080">
            <a:extLst>
              <a:ext uri="{FF2B5EF4-FFF2-40B4-BE49-F238E27FC236}">
                <a16:creationId xmlns="" xmlns:a16="http://schemas.microsoft.com/office/drawing/2014/main" id="{D5FD801F-110B-8F37-7932-816A71703DE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92" y="4579809"/>
            <a:ext cx="3310115" cy="509286"/>
          </a:xfrm>
          <a:prstGeom prst="rect">
            <a:avLst/>
          </a:prstGeom>
        </p:spPr>
      </p:pic>
      <p:pic>
        <p:nvPicPr>
          <p:cNvPr id="2082" name="Рисунок 2081">
            <a:extLst>
              <a:ext uri="{FF2B5EF4-FFF2-40B4-BE49-F238E27FC236}">
                <a16:creationId xmlns="" xmlns:a16="http://schemas.microsoft.com/office/drawing/2014/main" id="{0469C46D-9994-8E2A-86CC-A099DD3C6EC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1" t="-60074" b="-4"/>
          <a:stretch/>
        </p:blipFill>
        <p:spPr>
          <a:xfrm rot="5400000" flipV="1">
            <a:off x="7931895" y="5764612"/>
            <a:ext cx="1476789" cy="78106"/>
          </a:xfrm>
          <a:prstGeom prst="rect">
            <a:avLst/>
          </a:prstGeom>
        </p:spPr>
      </p:pic>
      <p:pic>
        <p:nvPicPr>
          <p:cNvPr id="2083" name="Рисунок 2082">
            <a:extLst>
              <a:ext uri="{FF2B5EF4-FFF2-40B4-BE49-F238E27FC236}">
                <a16:creationId xmlns="" xmlns:a16="http://schemas.microsoft.com/office/drawing/2014/main" id="{B901622A-26EE-F77B-5136-F255BD75CDC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8695009" y="5848235"/>
            <a:ext cx="239026" cy="106044"/>
          </a:xfrm>
          <a:prstGeom prst="rect">
            <a:avLst/>
          </a:prstGeom>
        </p:spPr>
      </p:pic>
      <p:pic>
        <p:nvPicPr>
          <p:cNvPr id="2084" name="Рисунок 2083">
            <a:extLst>
              <a:ext uri="{FF2B5EF4-FFF2-40B4-BE49-F238E27FC236}">
                <a16:creationId xmlns="" xmlns:a16="http://schemas.microsoft.com/office/drawing/2014/main" id="{D5C0C68A-0626-5E39-8F8D-7A65247C4C7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8698899" y="5354723"/>
            <a:ext cx="239028" cy="106045"/>
          </a:xfrm>
          <a:prstGeom prst="rect">
            <a:avLst/>
          </a:prstGeom>
        </p:spPr>
      </p:pic>
      <p:pic>
        <p:nvPicPr>
          <p:cNvPr id="2085" name="Рисунок 2084">
            <a:extLst>
              <a:ext uri="{FF2B5EF4-FFF2-40B4-BE49-F238E27FC236}">
                <a16:creationId xmlns="" xmlns:a16="http://schemas.microsoft.com/office/drawing/2014/main" id="{D5431E3A-389C-86A4-E390-B9103A4AAE6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1" t="-30506" r="-455" b="-48921"/>
          <a:stretch/>
        </p:blipFill>
        <p:spPr>
          <a:xfrm flipV="1">
            <a:off x="8691451" y="6321349"/>
            <a:ext cx="239026" cy="106044"/>
          </a:xfrm>
          <a:prstGeom prst="rect">
            <a:avLst/>
          </a:prstGeom>
        </p:spPr>
      </p:pic>
      <p:sp>
        <p:nvSpPr>
          <p:cNvPr id="2086" name="TextBox 2085">
            <a:extLst>
              <a:ext uri="{FF2B5EF4-FFF2-40B4-BE49-F238E27FC236}">
                <a16:creationId xmlns="" xmlns:a16="http://schemas.microsoft.com/office/drawing/2014/main" id="{76C68A2E-8608-FDC3-0ADC-C8C1BB3D1D9F}"/>
              </a:ext>
            </a:extLst>
          </p:cNvPr>
          <p:cNvSpPr txBox="1"/>
          <p:nvPr/>
        </p:nvSpPr>
        <p:spPr>
          <a:xfrm>
            <a:off x="8569884" y="4579809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prstClr val="white"/>
                </a:solidFill>
                <a:latin typeface="Houschka Pro DemiBold" panose="02000503000000020003" pitchFamily="50" charset="-52"/>
                <a:cs typeface="Times New Roman" panose="02020603050405020304" pitchFamily="18" charset="0"/>
              </a:rPr>
              <a:t>Формирование профессиональных базовых компетенций</a:t>
            </a:r>
          </a:p>
        </p:txBody>
      </p:sp>
      <p:sp>
        <p:nvSpPr>
          <p:cNvPr id="2087" name="TextBox 2086">
            <a:extLst>
              <a:ext uri="{FF2B5EF4-FFF2-40B4-BE49-F238E27FC236}">
                <a16:creationId xmlns="" xmlns:a16="http://schemas.microsoft.com/office/drawing/2014/main" id="{F90B1B11-37F4-F6A2-3550-BAC6A87C354E}"/>
              </a:ext>
            </a:extLst>
          </p:cNvPr>
          <p:cNvSpPr txBox="1"/>
          <p:nvPr/>
        </p:nvSpPr>
        <p:spPr>
          <a:xfrm>
            <a:off x="8930477" y="5153849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и интеграция профессиональных знаний</a:t>
            </a:r>
          </a:p>
        </p:txBody>
      </p:sp>
      <p:sp>
        <p:nvSpPr>
          <p:cNvPr id="2088" name="TextBox 2087">
            <a:extLst>
              <a:ext uri="{FF2B5EF4-FFF2-40B4-BE49-F238E27FC236}">
                <a16:creationId xmlns="" xmlns:a16="http://schemas.microsoft.com/office/drawing/2014/main" id="{712714B5-B2A7-9870-F982-C09D159EE108}"/>
              </a:ext>
            </a:extLst>
          </p:cNvPr>
          <p:cNvSpPr txBox="1"/>
          <p:nvPr/>
        </p:nvSpPr>
        <p:spPr>
          <a:xfrm>
            <a:off x="8960842" y="5675027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коллегами профессионалами</a:t>
            </a:r>
          </a:p>
        </p:txBody>
      </p:sp>
      <p:sp>
        <p:nvSpPr>
          <p:cNvPr id="2089" name="TextBox 2088">
            <a:extLst>
              <a:ext uri="{FF2B5EF4-FFF2-40B4-BE49-F238E27FC236}">
                <a16:creationId xmlns="" xmlns:a16="http://schemas.microsoft.com/office/drawing/2014/main" id="{7B9C2612-31B3-061E-B187-003FE396A863}"/>
              </a:ext>
            </a:extLst>
          </p:cNvPr>
          <p:cNvSpPr txBox="1"/>
          <p:nvPr/>
        </p:nvSpPr>
        <p:spPr>
          <a:xfrm>
            <a:off x="8960842" y="6189578"/>
            <a:ext cx="306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10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директивный подход к саморазвитию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891F1AD-7A85-F64B-42AC-4A623F6EA737}"/>
              </a:ext>
            </a:extLst>
          </p:cNvPr>
          <p:cNvSpPr txBox="1"/>
          <p:nvPr/>
        </p:nvSpPr>
        <p:spPr>
          <a:xfrm>
            <a:off x="3122885" y="163327"/>
            <a:ext cx="5946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МОДЕЛЬНЫЙ ЦЕНТР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527780A-893C-54D3-5DF9-6BF86648B71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r="29433" b="21424"/>
          <a:stretch/>
        </p:blipFill>
        <p:spPr>
          <a:xfrm>
            <a:off x="3544724" y="1434457"/>
            <a:ext cx="4813339" cy="388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6984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317</Words>
  <Application>Microsoft Office PowerPoint</Application>
  <PresentationFormat>Широкоэкранный</PresentationFormat>
  <Paragraphs>42</Paragraphs>
  <Slides>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18VAG Rounded M</vt:lpstr>
      <vt:lpstr>Arial</vt:lpstr>
      <vt:lpstr>Calibri</vt:lpstr>
      <vt:lpstr>Calibri Light</vt:lpstr>
      <vt:lpstr>Houschka Pro DemiBold</vt:lpstr>
      <vt:lpstr>Houschka Rounded Bold</vt:lpstr>
      <vt:lpstr>Times New Roman</vt:lpstr>
      <vt:lpstr>Тема Office</vt:lpstr>
      <vt:lpstr>CorelDRAW</vt:lpstr>
      <vt:lpstr>  Тема:  «Региональная модель деятельности (стажировочных площадок) «Детский сад – маршруты развития» Сообщение подготовила методист центра инновационного сопровождения проектов и программ- Наталия Александровна Горелова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Александровна Горелова</dc:creator>
  <cp:lastModifiedBy>Наталья Александровна Горелова</cp:lastModifiedBy>
  <cp:revision>28</cp:revision>
  <dcterms:created xsi:type="dcterms:W3CDTF">2023-08-18T02:42:02Z</dcterms:created>
  <dcterms:modified xsi:type="dcterms:W3CDTF">2023-08-21T01:40:04Z</dcterms:modified>
</cp:coreProperties>
</file>